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56" r:id="rId2"/>
    <p:sldId id="263" r:id="rId3"/>
    <p:sldId id="306" r:id="rId4"/>
    <p:sldId id="279" r:id="rId5"/>
    <p:sldId id="307" r:id="rId6"/>
    <p:sldId id="308" r:id="rId7"/>
    <p:sldId id="278" r:id="rId8"/>
    <p:sldId id="284" r:id="rId9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1"/>
    </p:embeddedFont>
    <p:embeddedFont>
      <p:font typeface="Cambria Math" panose="02040503050406030204" pitchFamily="18" charset="0"/>
      <p:regular r:id="rId12"/>
    </p:embeddedFont>
    <p:embeddedFont>
      <p:font typeface="Montserrat" pitchFamily="2" charset="77"/>
      <p:regular r:id="rId13"/>
      <p:bold r:id="rId14"/>
      <p:italic r:id="rId15"/>
      <p:boldItalic r:id="rId16"/>
    </p:embeddedFont>
    <p:embeddedFont>
      <p:font typeface="Montserrat Black" panose="020F0502020204030204" pitchFamily="34" charset="0"/>
      <p:bold r:id="rId17"/>
      <p:italic r:id="rId18"/>
      <p:boldItalic r:id="rId19"/>
    </p:embeddedFont>
    <p:embeddedFont>
      <p:font typeface="Nunito Light" panose="020F0302020204030204" pitchFamily="34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3A66A0-8D89-4DC8-8832-B5D9C203B9CC}">
  <a:tblStyle styleId="{573A66A0-8D89-4DC8-8832-B5D9C203B9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65857"/>
  </p:normalViewPr>
  <p:slideViewPr>
    <p:cSldViewPr snapToGrid="0">
      <p:cViewPr varScale="1">
        <p:scale>
          <a:sx n="97" d="100"/>
          <a:sy n="97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555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338733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32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8" name="Google Shape;598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1" name="Google Shape;1001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60" r:id="rId5"/>
    <p:sldLayoutId id="2147483671" r:id="rId6"/>
    <p:sldLayoutId id="2147483672" r:id="rId7"/>
    <p:sldLayoutId id="2147483675" r:id="rId8"/>
    <p:sldLayoutId id="2147483676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sv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4.m4a"/><Relationship Id="rId7" Type="http://schemas.openxmlformats.org/officeDocument/2006/relationships/image" Target="../media/image15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5.m4a"/><Relationship Id="rId7" Type="http://schemas.openxmlformats.org/officeDocument/2006/relationships/image" Target="../media/image18.png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3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dk2"/>
                </a:solidFill>
              </a:rPr>
              <a:t>Restriction Enzyme Classification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Unsupervised </a:t>
            </a:r>
            <a:r>
              <a:rPr lang="en" sz="2800" dirty="0" err="1">
                <a:latin typeface="Montserrat"/>
                <a:ea typeface="Montserrat"/>
                <a:cs typeface="Montserrat"/>
                <a:sym typeface="Montserrat"/>
              </a:rPr>
              <a:t>Learni</a:t>
            </a:r>
            <a:r>
              <a:rPr lang="en-US" sz="2800" dirty="0">
                <a:latin typeface="Montserrat"/>
                <a:ea typeface="Montserrat"/>
                <a:cs typeface="Montserrat"/>
                <a:sym typeface="Montserrat"/>
              </a:rPr>
              <a:t>ng</a:t>
            </a:r>
            <a:r>
              <a:rPr lang="en" sz="2800" dirty="0">
                <a:latin typeface="Montserrat"/>
                <a:ea typeface="Montserrat"/>
                <a:cs typeface="Montserrat"/>
                <a:sym typeface="Montserrat"/>
              </a:rPr>
              <a:t> Course Project</a:t>
            </a:r>
            <a:endParaRPr sz="2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Noa Ecker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Ronit  Feldman</a:t>
            </a:r>
            <a:endParaRPr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82FFC26-30EB-E944-AD8E-5C6C31FE3B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53"/>
    </mc:Choice>
    <mc:Fallback xmlns="">
      <p:transition spd="slow" advTm="9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42"/>
          <p:cNvSpPr txBox="1">
            <a:spLocks noGrp="1"/>
          </p:cNvSpPr>
          <p:nvPr>
            <p:ph type="title"/>
          </p:nvPr>
        </p:nvSpPr>
        <p:spPr>
          <a:xfrm>
            <a:off x="4356754" y="5129613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26" name="Google Shape;1426;p42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42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8" name="Google Shape;1428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29" name="Google Shape;142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1" name="Google Shape;1431;p42"/>
          <p:cNvGrpSpPr/>
          <p:nvPr/>
        </p:nvGrpSpPr>
        <p:grpSpPr>
          <a:xfrm>
            <a:off x="1276774" y="1758411"/>
            <a:ext cx="76825" cy="76800"/>
            <a:chOff x="3104875" y="1099400"/>
            <a:chExt cx="76825" cy="76800"/>
          </a:xfrm>
        </p:grpSpPr>
        <p:sp>
          <p:nvSpPr>
            <p:cNvPr id="1432" name="Google Shape;1432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4" name="Google Shape;1434;p42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5" name="Google Shape;1435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6" name="Google Shape;1436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8" name="Google Shape;1438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39" name="Google Shape;1439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303;p38">
            <a:extLst>
              <a:ext uri="{FF2B5EF4-FFF2-40B4-BE49-F238E27FC236}">
                <a16:creationId xmlns:a16="http://schemas.microsoft.com/office/drawing/2014/main" id="{187DEA58-9309-6FDA-4E50-FA46690838DD}"/>
              </a:ext>
            </a:extLst>
          </p:cNvPr>
          <p:cNvSpPr txBox="1">
            <a:spLocks/>
          </p:cNvSpPr>
          <p:nvPr/>
        </p:nvSpPr>
        <p:spPr>
          <a:xfrm>
            <a:off x="449456" y="180478"/>
            <a:ext cx="57653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en-US" dirty="0"/>
              <a:t>Restriction</a:t>
            </a:r>
            <a:r>
              <a:rPr lang="he-IL" dirty="0"/>
              <a:t> </a:t>
            </a:r>
            <a:r>
              <a:rPr lang="en-US" dirty="0"/>
              <a:t>enzymes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A7BDB-3445-AD4D-BA6B-74D759AD05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162" y="1157120"/>
            <a:ext cx="7184989" cy="1451513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28" name="Picture 4" descr="Restriction Enzyme">
            <a:extLst>
              <a:ext uri="{FF2B5EF4-FFF2-40B4-BE49-F238E27FC236}">
                <a16:creationId xmlns:a16="http://schemas.microsoft.com/office/drawing/2014/main" id="{51419891-BA11-4E41-B61C-69D0BE257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58" y="2620424"/>
            <a:ext cx="3109958" cy="2081873"/>
          </a:xfrm>
          <a:prstGeom prst="rect">
            <a:avLst/>
          </a:prstGeom>
          <a:noFill/>
          <a:effectLst>
            <a:softEdge rad="152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6E1F40F-6269-2E48-A069-5E2153510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70"/>
    </mc:Choice>
    <mc:Fallback xmlns="">
      <p:transition spd="slow" advTm="27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38"/>
          <p:cNvSpPr txBox="1">
            <a:spLocks noGrp="1"/>
          </p:cNvSpPr>
          <p:nvPr>
            <p:ph type="subTitle" idx="1"/>
          </p:nvPr>
        </p:nvSpPr>
        <p:spPr>
          <a:xfrm>
            <a:off x="2989564" y="212055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Can we identify RE based on the sequence?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310" name="Google Shape;1310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1" name="Google Shape;1311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1FDE2C99-780A-96BD-C9C0-415F847ED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00" y="101875"/>
            <a:ext cx="2228725" cy="22287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75C5CBE-F4EB-38F5-EDD8-C2FEE9843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2346" y="2571750"/>
            <a:ext cx="2082801" cy="208280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F302983-F651-EEA1-2271-496F5CEC71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1246" y="2571750"/>
            <a:ext cx="2381250" cy="23812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B663677-6081-1645-B28D-65AA1BEDE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564" y="1484975"/>
            <a:ext cx="4294800" cy="572700"/>
          </a:xfrm>
        </p:spPr>
        <p:txBody>
          <a:bodyPr/>
          <a:lstStyle/>
          <a:p>
            <a:r>
              <a:rPr lang="en-US" dirty="0"/>
              <a:t>Research question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B44A8D1-6E01-184F-A080-02F525DAD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393"/>
    </mc:Choice>
    <mc:Fallback xmlns="">
      <p:transition spd="slow" advTm="58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1" name="Google Shape;1981;p58"/>
          <p:cNvPicPr preferRelativeResize="0"/>
          <p:nvPr/>
        </p:nvPicPr>
        <p:blipFill rotWithShape="1">
          <a:blip r:embed="rId6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Text classification approach</a:t>
            </a:r>
            <a:endParaRPr dirty="0"/>
          </a:p>
        </p:txBody>
      </p:sp>
      <p:sp>
        <p:nvSpPr>
          <p:cNvPr id="1983" name="Google Shape;1983;p58"/>
          <p:cNvSpPr/>
          <p:nvPr/>
        </p:nvSpPr>
        <p:spPr>
          <a:xfrm>
            <a:off x="6397922" y="1366707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Stage 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84" name="Google Shape;1984;p58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Stage 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85" name="Google Shape;1985;p58"/>
          <p:cNvSpPr/>
          <p:nvPr/>
        </p:nvSpPr>
        <p:spPr>
          <a:xfrm>
            <a:off x="5669157" y="3731252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Stage 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87" name="Google Shape;1987;p58"/>
          <p:cNvSpPr txBox="1"/>
          <p:nvPr/>
        </p:nvSpPr>
        <p:spPr>
          <a:xfrm>
            <a:off x="2474073" y="1253684"/>
            <a:ext cx="1767543" cy="823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preparation</a:t>
            </a:r>
            <a:endParaRPr sz="16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89" name="Google Shape;1989;p58"/>
          <p:cNvSpPr txBox="1"/>
          <p:nvPr/>
        </p:nvSpPr>
        <p:spPr>
          <a:xfrm>
            <a:off x="3096278" y="2723647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TF-IDF*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991" name="Google Shape;1991;p58"/>
          <p:cNvSpPr txBox="1"/>
          <p:nvPr/>
        </p:nvSpPr>
        <p:spPr>
          <a:xfrm>
            <a:off x="2034206" y="3253302"/>
            <a:ext cx="2354700" cy="15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Dimensionality redaction and outlier detection</a:t>
            </a:r>
            <a:endParaRPr sz="18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1992" name="Google Shape;1992;p58"/>
          <p:cNvCxnSpPr>
            <a:cxnSpLocks/>
            <a:stCxn id="1987" idx="3"/>
            <a:endCxn id="1983" idx="1"/>
          </p:cNvCxnSpPr>
          <p:nvPr/>
        </p:nvCxnSpPr>
        <p:spPr>
          <a:xfrm>
            <a:off x="4241616" y="1665581"/>
            <a:ext cx="2156306" cy="2047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93" name="Google Shape;1993;p58"/>
          <p:cNvCxnSpPr>
            <a:cxnSpLocks/>
            <a:endCxn id="1984" idx="1"/>
          </p:cNvCxnSpPr>
          <p:nvPr/>
        </p:nvCxnSpPr>
        <p:spPr>
          <a:xfrm>
            <a:off x="4535241" y="2928012"/>
            <a:ext cx="125450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994" name="Google Shape;1994;p58"/>
          <p:cNvCxnSpPr>
            <a:cxnSpLocks/>
            <a:stCxn id="1991" idx="3"/>
            <a:endCxn id="1985" idx="1"/>
          </p:cNvCxnSpPr>
          <p:nvPr/>
        </p:nvCxnSpPr>
        <p:spPr>
          <a:xfrm>
            <a:off x="4388906" y="4033835"/>
            <a:ext cx="1280251" cy="1676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01" name="Google Shape;2001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02" name="Google Shape;200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6" name="Google Shape;2006;p58"/>
          <p:cNvGrpSpPr/>
          <p:nvPr/>
        </p:nvGrpSpPr>
        <p:grpSpPr>
          <a:xfrm>
            <a:off x="7329837" y="2699418"/>
            <a:ext cx="395192" cy="457186"/>
            <a:chOff x="1246535" y="1431577"/>
            <a:chExt cx="525871" cy="601957"/>
          </a:xfrm>
        </p:grpSpPr>
        <p:sp>
          <p:nvSpPr>
            <p:cNvPr id="2007" name="Google Shape;2007;p58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8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8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8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8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8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8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8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8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8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8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58"/>
          <p:cNvGrpSpPr/>
          <p:nvPr/>
        </p:nvGrpSpPr>
        <p:grpSpPr>
          <a:xfrm>
            <a:off x="7284495" y="3805228"/>
            <a:ext cx="364212" cy="457211"/>
            <a:chOff x="2636386" y="3145176"/>
            <a:chExt cx="478408" cy="601990"/>
          </a:xfrm>
        </p:grpSpPr>
        <p:sp>
          <p:nvSpPr>
            <p:cNvPr id="2022" name="Google Shape;2022;p58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8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7" name="Google Shape;2027;p58"/>
          <p:cNvGrpSpPr/>
          <p:nvPr/>
        </p:nvGrpSpPr>
        <p:grpSpPr>
          <a:xfrm>
            <a:off x="7347111" y="1441647"/>
            <a:ext cx="294485" cy="457213"/>
            <a:chOff x="3375624" y="3145176"/>
            <a:chExt cx="388657" cy="601993"/>
          </a:xfrm>
        </p:grpSpPr>
        <p:sp>
          <p:nvSpPr>
            <p:cNvPr id="2028" name="Google Shape;2028;p58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3375624" y="3216257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dirty="0"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8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8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8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8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C388D8B7-31F2-D047-B840-D839FC349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20" y="3430841"/>
            <a:ext cx="1614333" cy="123072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1CED21E-E0D4-014B-8FD3-8E6A93D62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118" y="1143584"/>
            <a:ext cx="933537" cy="136535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3621DB2-B8C7-E44D-985A-830408CEA0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909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20"/>
    </mc:Choice>
    <mc:Fallback xmlns="">
      <p:transition spd="slow" advTm="36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983" grpId="0" animBg="1"/>
      <p:bldP spid="1984" grpId="0" animBg="1"/>
      <p:bldP spid="1985" grpId="0" animBg="1"/>
      <p:bldP spid="1987" grpId="0"/>
      <p:bldP spid="1989" grpId="0"/>
      <p:bldP spid="19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63D05-9474-CC44-851F-F9FC7A71B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80" y="1283419"/>
            <a:ext cx="7717500" cy="572700"/>
          </a:xfrm>
        </p:spPr>
        <p:txBody>
          <a:bodyPr/>
          <a:lstStyle/>
          <a:p>
            <a:r>
              <a:rPr lang="en-US" dirty="0"/>
              <a:t>Normalized TF-IDF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D9EF51-17FF-7A48-8431-CCBD1316CED1}"/>
                  </a:ext>
                </a:extLst>
              </p:cNvPr>
              <p:cNvSpPr txBox="1"/>
              <p:nvPr/>
            </p:nvSpPr>
            <p:spPr>
              <a:xfrm>
                <a:off x="2971799" y="4090954"/>
                <a:ext cx="3670760" cy="558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DF* =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d>
                      <m:dPr>
                        <m:ctrlPr>
                          <a:rPr lang="en-US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𝑫𝑭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d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𝒎𝒆𝒂𝒏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𝑫𝑭</m:t>
                            </m:r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D9EF51-17FF-7A48-8431-CCBD1316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799" y="4090954"/>
                <a:ext cx="3670760" cy="558614"/>
              </a:xfrm>
              <a:prstGeom prst="rect">
                <a:avLst/>
              </a:prstGeom>
              <a:blipFill>
                <a:blip r:embed="rId6"/>
                <a:stretch>
                  <a:fillRect l="-171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42;p48">
                <a:extLst>
                  <a:ext uri="{FF2B5EF4-FFF2-40B4-BE49-F238E27FC236}">
                    <a16:creationId xmlns:a16="http://schemas.microsoft.com/office/drawing/2014/main" id="{F3090C84-D92F-9C46-9C3C-B168D2BBB7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0838" y="2879881"/>
                <a:ext cx="3594000" cy="96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Montserrat"/>
                  <a:buNone/>
                  <a:defRPr sz="1400" b="0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d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𝑫𝑭</m:t>
                              </m:r>
                              <m:d>
                                <m:d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d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Google Shape;1642;p48">
                <a:extLst>
                  <a:ext uri="{FF2B5EF4-FFF2-40B4-BE49-F238E27FC236}">
                    <a16:creationId xmlns:a16="http://schemas.microsoft.com/office/drawing/2014/main" id="{F3090C84-D92F-9C46-9C3C-B168D2BBB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838" y="2879881"/>
                <a:ext cx="3594000" cy="963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1642;p48">
                <a:extLst>
                  <a:ext uri="{FF2B5EF4-FFF2-40B4-BE49-F238E27FC236}">
                    <a16:creationId xmlns:a16="http://schemas.microsoft.com/office/drawing/2014/main" id="{40BB9184-1A68-5B4F-ADB8-F54C89A621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6530" y="2084842"/>
                <a:ext cx="3594000" cy="9633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𝑻𝑭</m:t>
                      </m:r>
                      <m:d>
                        <m:d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𝑰𝑫𝑭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Google Shape;1642;p48">
                <a:extLst>
                  <a:ext uri="{FF2B5EF4-FFF2-40B4-BE49-F238E27FC236}">
                    <a16:creationId xmlns:a16="http://schemas.microsoft.com/office/drawing/2014/main" id="{40BB9184-1A68-5B4F-ADB8-F54C89A621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530" y="2084842"/>
                <a:ext cx="3594000" cy="9633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FE696E1-B1A7-334F-BEA6-7EA1A41659F0}"/>
              </a:ext>
            </a:extLst>
          </p:cNvPr>
          <p:cNvSpPr txBox="1"/>
          <p:nvPr/>
        </p:nvSpPr>
        <p:spPr>
          <a:xfrm>
            <a:off x="464949" y="224782"/>
            <a:ext cx="5013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“Text Classification Using Novel Term Weighting</a:t>
            </a:r>
          </a:p>
          <a:p>
            <a:r>
              <a:rPr lang="en-US" sz="1400" dirty="0">
                <a:solidFill>
                  <a:schemeClr val="tx1"/>
                </a:solidFill>
              </a:rPr>
              <a:t>Scheme-Based Improved TF-IDF for Internet Media Reports", Mathematical</a:t>
            </a:r>
          </a:p>
          <a:p>
            <a:r>
              <a:rPr lang="en-US" sz="1400" dirty="0">
                <a:solidFill>
                  <a:schemeClr val="tx1"/>
                </a:solidFill>
              </a:rPr>
              <a:t>Problems in Engineering, vol. 2021”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A73CE91-66BF-014B-B566-26D227464C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302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81"/>
    </mc:Choice>
    <mc:Fallback xmlns="">
      <p:transition spd="slow" advTm="72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818A1-B979-8647-88B2-933FF194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statistics</a:t>
            </a:r>
            <a:br>
              <a:rPr lang="en-US" dirty="0"/>
            </a:br>
            <a:endParaRPr lang="en-US" dirty="0"/>
          </a:p>
        </p:txBody>
      </p:sp>
      <p:sp>
        <p:nvSpPr>
          <p:cNvPr id="4" name="Google Shape;1677;p50">
            <a:extLst>
              <a:ext uri="{FF2B5EF4-FFF2-40B4-BE49-F238E27FC236}">
                <a16:creationId xmlns:a16="http://schemas.microsoft.com/office/drawing/2014/main" id="{12A6E098-9906-4249-1BBD-E90CE056282B}"/>
              </a:ext>
            </a:extLst>
          </p:cNvPr>
          <p:cNvSpPr txBox="1">
            <a:spLocks/>
          </p:cNvSpPr>
          <p:nvPr/>
        </p:nvSpPr>
        <p:spPr>
          <a:xfrm>
            <a:off x="565745" y="3411134"/>
            <a:ext cx="2668560" cy="6455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dk1"/>
                </a:solidFill>
                <a:latin typeface="Montserrat Black"/>
                <a:cs typeface="Montserrat Black"/>
                <a:sym typeface="Montserrat Black"/>
              </a:rPr>
              <a:t>Restriction Enzymes</a:t>
            </a:r>
          </a:p>
        </p:txBody>
      </p:sp>
      <p:sp>
        <p:nvSpPr>
          <p:cNvPr id="5" name="Google Shape;1679;p50">
            <a:extLst>
              <a:ext uri="{FF2B5EF4-FFF2-40B4-BE49-F238E27FC236}">
                <a16:creationId xmlns:a16="http://schemas.microsoft.com/office/drawing/2014/main" id="{14100B9C-4B21-6EFB-565E-984581CE0571}"/>
              </a:ext>
            </a:extLst>
          </p:cNvPr>
          <p:cNvSpPr txBox="1">
            <a:spLocks/>
          </p:cNvSpPr>
          <p:nvPr/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dk1"/>
                </a:solidFill>
                <a:latin typeface="Montserrat Black"/>
                <a:cs typeface="Montserrat Black"/>
              </a:rPr>
              <a:t>Families</a:t>
            </a:r>
          </a:p>
        </p:txBody>
      </p:sp>
      <p:sp>
        <p:nvSpPr>
          <p:cNvPr id="6" name="Google Shape;1681;p50">
            <a:extLst>
              <a:ext uri="{FF2B5EF4-FFF2-40B4-BE49-F238E27FC236}">
                <a16:creationId xmlns:a16="http://schemas.microsoft.com/office/drawing/2014/main" id="{93C34D9C-FE11-ED23-7815-C79E3637D325}"/>
              </a:ext>
            </a:extLst>
          </p:cNvPr>
          <p:cNvSpPr txBox="1">
            <a:spLocks/>
          </p:cNvSpPr>
          <p:nvPr/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solidFill>
                  <a:schemeClr val="dk1"/>
                </a:solidFill>
                <a:latin typeface="Montserrat Black"/>
                <a:cs typeface="Montserrat Black"/>
              </a:rPr>
              <a:t>Vocabulary</a:t>
            </a:r>
          </a:p>
        </p:txBody>
      </p:sp>
      <p:sp>
        <p:nvSpPr>
          <p:cNvPr id="7" name="Google Shape;1683;p50">
            <a:extLst>
              <a:ext uri="{FF2B5EF4-FFF2-40B4-BE49-F238E27FC236}">
                <a16:creationId xmlns:a16="http://schemas.microsoft.com/office/drawing/2014/main" id="{8D52EDBD-AC55-AD38-8026-C40467CED500}"/>
              </a:ext>
            </a:extLst>
          </p:cNvPr>
          <p:cNvSpPr/>
          <p:nvPr/>
        </p:nvSpPr>
        <p:spPr>
          <a:xfrm>
            <a:off x="1291175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85;p50">
            <a:extLst>
              <a:ext uri="{FF2B5EF4-FFF2-40B4-BE49-F238E27FC236}">
                <a16:creationId xmlns:a16="http://schemas.microsoft.com/office/drawing/2014/main" id="{E4EDF7C1-759D-DA6B-33EB-188445720F3E}"/>
              </a:ext>
            </a:extLst>
          </p:cNvPr>
          <p:cNvSpPr/>
          <p:nvPr/>
        </p:nvSpPr>
        <p:spPr>
          <a:xfrm>
            <a:off x="3959735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87;p50">
            <a:extLst>
              <a:ext uri="{FF2B5EF4-FFF2-40B4-BE49-F238E27FC236}">
                <a16:creationId xmlns:a16="http://schemas.microsoft.com/office/drawing/2014/main" id="{6681215F-E2C7-80D2-B9FB-7A53A4248CF8}"/>
              </a:ext>
            </a:extLst>
          </p:cNvPr>
          <p:cNvSpPr/>
          <p:nvPr/>
        </p:nvSpPr>
        <p:spPr>
          <a:xfrm>
            <a:off x="6628296" y="2075924"/>
            <a:ext cx="1217700" cy="1217700"/>
          </a:xfrm>
          <a:prstGeom prst="donut">
            <a:avLst>
              <a:gd name="adj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689;p50">
            <a:extLst>
              <a:ext uri="{FF2B5EF4-FFF2-40B4-BE49-F238E27FC236}">
                <a16:creationId xmlns:a16="http://schemas.microsoft.com/office/drawing/2014/main" id="{5F78E0F6-6B33-6BD1-00A0-9950113D1E36}"/>
              </a:ext>
            </a:extLst>
          </p:cNvPr>
          <p:cNvSpPr txBox="1">
            <a:spLocks/>
          </p:cNvSpPr>
          <p:nvPr/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243</a:t>
            </a:r>
          </a:p>
        </p:txBody>
      </p:sp>
      <p:sp>
        <p:nvSpPr>
          <p:cNvPr id="14" name="Google Shape;1690;p50">
            <a:extLst>
              <a:ext uri="{FF2B5EF4-FFF2-40B4-BE49-F238E27FC236}">
                <a16:creationId xmlns:a16="http://schemas.microsoft.com/office/drawing/2014/main" id="{4FD3CDB3-7E1D-CF78-66CF-03BDBD9AB1B2}"/>
              </a:ext>
            </a:extLst>
          </p:cNvPr>
          <p:cNvSpPr txBox="1">
            <a:spLocks/>
          </p:cNvSpPr>
          <p:nvPr/>
        </p:nvSpPr>
        <p:spPr>
          <a:xfrm>
            <a:off x="3869735" y="245617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dk1"/>
                </a:solidFill>
                <a:latin typeface="Montserrat Black"/>
                <a:cs typeface="Montserrat Black"/>
                <a:sym typeface="Montserrat Black"/>
              </a:rPr>
              <a:t>48</a:t>
            </a:r>
          </a:p>
        </p:txBody>
      </p:sp>
      <p:sp>
        <p:nvSpPr>
          <p:cNvPr id="15" name="Google Shape;1691;p50">
            <a:extLst>
              <a:ext uri="{FF2B5EF4-FFF2-40B4-BE49-F238E27FC236}">
                <a16:creationId xmlns:a16="http://schemas.microsoft.com/office/drawing/2014/main" id="{28168203-E2F3-7173-773B-5934C9BE8AA9}"/>
              </a:ext>
            </a:extLst>
          </p:cNvPr>
          <p:cNvSpPr txBox="1">
            <a:spLocks/>
          </p:cNvSpPr>
          <p:nvPr/>
        </p:nvSpPr>
        <p:spPr>
          <a:xfrm>
            <a:off x="6538296" y="2456174"/>
            <a:ext cx="1397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200" dirty="0">
                <a:solidFill>
                  <a:schemeClr val="dk1"/>
                </a:solidFill>
                <a:latin typeface="Montserrat Black"/>
                <a:cs typeface="Montserrat Black"/>
                <a:sym typeface="Montserrat Black"/>
              </a:rPr>
              <a:t>325</a:t>
            </a: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1F693198-0B52-2559-B0E2-3E7E40FDB0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70"/>
    </mc:Choice>
    <mc:Fallback xmlns="">
      <p:transition spd="slow" advTm="24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score per algorithm</a:t>
            </a:r>
            <a:endParaRPr dirty="0"/>
          </a:p>
        </p:txBody>
      </p:sp>
      <p:graphicFrame>
        <p:nvGraphicFramePr>
          <p:cNvPr id="1965" name="Google Shape;1965;p57"/>
          <p:cNvGraphicFramePr/>
          <p:nvPr>
            <p:extLst>
              <p:ext uri="{D42A27DB-BD31-4B8C-83A1-F6EECF244321}">
                <p14:modId xmlns:p14="http://schemas.microsoft.com/office/powerpoint/2010/main" val="1594027883"/>
              </p:ext>
            </p:extLst>
          </p:nvPr>
        </p:nvGraphicFramePr>
        <p:xfrm>
          <a:off x="2079225" y="1417216"/>
          <a:ext cx="4985499" cy="2971710"/>
        </p:xfrm>
        <a:graphic>
          <a:graphicData uri="http://schemas.openxmlformats.org/drawingml/2006/table">
            <a:tbl>
              <a:tblPr>
                <a:noFill/>
                <a:tableStyleId>{573A66A0-8D89-4DC8-8832-B5D9C203B9CC}</a:tableStyleId>
              </a:tblPr>
              <a:tblGrid>
                <a:gridCol w="16618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1833">
                  <a:extLst>
                    <a:ext uri="{9D8B030D-6E8A-4147-A177-3AD203B41FA5}">
                      <a16:colId xmlns:a16="http://schemas.microsoft.com/office/drawing/2014/main" val="2163711453"/>
                    </a:ext>
                  </a:extLst>
                </a:gridCol>
                <a:gridCol w="16618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TF-IDF method </a:t>
                      </a:r>
                      <a:endParaRPr sz="2100" dirty="0">
                        <a:solidFill>
                          <a:schemeClr val="tx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100" dirty="0">
                          <a:solidFill>
                            <a:schemeClr val="tx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Outlier detection algorithm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dirty="0">
                        <a:solidFill>
                          <a:schemeClr val="tx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tx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FMI index</a:t>
                      </a:r>
                      <a:endParaRPr sz="2100" dirty="0">
                        <a:solidFill>
                          <a:schemeClr val="tx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TF- IDF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Elliptic Envelope</a:t>
                      </a:r>
                      <a:endParaRPr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L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0.90</a:t>
                      </a:r>
                      <a:endParaRPr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AIDF</a:t>
                      </a:r>
                      <a:endParaRPr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Elliptic Envelope</a:t>
                      </a:r>
                      <a:endParaRPr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L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0.88</a:t>
                      </a:r>
                      <a:endParaRPr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AIDF+</a:t>
                      </a:r>
                      <a:endParaRPr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Elliptic Envelope</a:t>
                      </a:r>
                      <a:endParaRPr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L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0.88</a:t>
                      </a:r>
                      <a:endParaRPr dirty="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66" name="Google Shape;1966;p57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9084173">
            <a:off x="379197" y="4190172"/>
            <a:ext cx="1175231" cy="7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8156241A-01D7-2BB5-BD6B-3299BA63DF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59"/>
    </mc:Choice>
    <mc:Fallback xmlns="">
      <p:transition spd="slow" advTm="76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63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2281" name="Google Shape;2281;p63"/>
          <p:cNvPicPr preferRelativeResize="0"/>
          <p:nvPr/>
        </p:nvPicPr>
        <p:blipFill rotWithShape="1">
          <a:blip r:embed="rId5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6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6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63"/>
          <p:cNvPicPr preferRelativeResize="0"/>
          <p:nvPr/>
        </p:nvPicPr>
        <p:blipFill rotWithShape="1">
          <a:blip r:embed="rId8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63"/>
          <p:cNvPicPr preferRelativeResize="0"/>
          <p:nvPr/>
        </p:nvPicPr>
        <p:blipFill rotWithShape="1">
          <a:blip r:embed="rId9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63"/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2287" name="Google Shape;2287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63"/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2290" name="Google Shape;2290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2" name="Google Shape;2292;p63"/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2293" name="Google Shape;229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ECC0D61-1884-D046-7C76-CA17D79F6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2"/>
    </mc:Choice>
    <mc:Fallback xmlns="">
      <p:transition spd="slow" advTm="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11.7|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7|40.6"/>
</p:tagLst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4116</TotalTime>
  <Words>128</Words>
  <Application>Microsoft Macintosh PowerPoint</Application>
  <PresentationFormat>On-screen Show (16:9)</PresentationFormat>
  <Paragraphs>42</Paragraphs>
  <Slides>8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Montserrat</vt:lpstr>
      <vt:lpstr>Montserrat Black</vt:lpstr>
      <vt:lpstr>Bebas Neue</vt:lpstr>
      <vt:lpstr>Nunito Light</vt:lpstr>
      <vt:lpstr>Cambria Math</vt:lpstr>
      <vt:lpstr>Arial</vt:lpstr>
      <vt:lpstr>Artificial Intelligence (AI) Technology Consulting by Slidesgo</vt:lpstr>
      <vt:lpstr>Restriction Enzyme Classification Unsupervised Learning Course Project</vt:lpstr>
      <vt:lpstr>PowerPoint Presentation</vt:lpstr>
      <vt:lpstr>Research question</vt:lpstr>
      <vt:lpstr>Text classification approach</vt:lpstr>
      <vt:lpstr>Normalized TF-IDF</vt:lpstr>
      <vt:lpstr>Data statistics </vt:lpstr>
      <vt:lpstr>Best score per algorithm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Restriction Enzyme Classification Unsupervised Learning Course Project</dc:title>
  <cp:lastModifiedBy>Noa Ecker</cp:lastModifiedBy>
  <cp:revision>79</cp:revision>
  <dcterms:modified xsi:type="dcterms:W3CDTF">2023-03-06T14:59:34Z</dcterms:modified>
</cp:coreProperties>
</file>